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6" d="100"/>
          <a:sy n="146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51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0" y="3357563"/>
            <a:ext cx="9144000" cy="17859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457604" y="1425904"/>
            <a:ext cx="6228792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94" b="1" kern="0" spc="-2" dirty="0">
                <a:solidFill>
                  <a:srgbClr val="000000"/>
                </a:solidFill>
              </a:rPr>
              <a:t>Музыкальный продакшен
в Ableton Live</a:t>
            </a:r>
            <a:endParaRPr lang="en-US" sz="3294" dirty="0"/>
          </a:p>
        </p:txBody>
      </p:sp>
      <p:sp>
        <p:nvSpPr>
          <p:cNvPr id="5" name="Text 1"/>
          <p:cNvSpPr/>
          <p:nvPr/>
        </p:nvSpPr>
        <p:spPr>
          <a:xfrm>
            <a:off x="3477778" y="3017509"/>
            <a:ext cx="218841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333333"/>
                </a:solidFill>
              </a:rPr>
              <a:t>От идеи до релиза</a:t>
            </a:r>
            <a:endParaRPr lang="en-US" sz="1602" dirty="0"/>
          </a:p>
        </p:txBody>
      </p:sp>
      <p:sp>
        <p:nvSpPr>
          <p:cNvPr id="6" name="Text 2"/>
          <p:cNvSpPr/>
          <p:nvPr/>
        </p:nvSpPr>
        <p:spPr>
          <a:xfrm>
            <a:off x="2391203" y="3503284"/>
            <a:ext cx="436156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666666"/>
                </a:solidFill>
              </a:rPr>
              <a:t>Полный курс для начинающих и продолжающих продюсеров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820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Начните свой путь в музыкальном
продакшене сегодня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357313" y="1105830"/>
            <a:ext cx="6429375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Этот курс — ваш проводник в мир профессионального создания музыки. Независимо от вашего текущего уровня, вы получите структурированные знания и практические навыки для реализации творческих идей.</a:t>
            </a:r>
            <a:endParaRPr lang="en-US" sz="834" dirty="0"/>
          </a:p>
        </p:txBody>
      </p:sp>
      <p:sp>
        <p:nvSpPr>
          <p:cNvPr id="5" name="Text 2"/>
          <p:cNvSpPr/>
          <p:nvPr/>
        </p:nvSpPr>
        <p:spPr>
          <a:xfrm>
            <a:off x="571500" y="1721588"/>
            <a:ext cx="8001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Почему этот курс</a:t>
            </a:r>
            <a:endParaRPr lang="en-US" sz="987" dirty="0"/>
          </a:p>
        </p:txBody>
      </p:sp>
      <p:sp>
        <p:nvSpPr>
          <p:cNvPr id="6" name="Shape 3"/>
          <p:cNvSpPr/>
          <p:nvPr/>
        </p:nvSpPr>
        <p:spPr>
          <a:xfrm>
            <a:off x="764381" y="2271657"/>
            <a:ext cx="321469" cy="321469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78" y="2360954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14438" y="2352387"/>
            <a:ext cx="274548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Полный цикл продакшена в одной программе</a:t>
            </a:r>
            <a:endParaRPr lang="en-US" sz="784" dirty="0"/>
          </a:p>
        </p:txBody>
      </p:sp>
      <p:sp>
        <p:nvSpPr>
          <p:cNvPr id="9" name="Shape 5"/>
          <p:cNvSpPr/>
          <p:nvPr/>
        </p:nvSpPr>
        <p:spPr>
          <a:xfrm>
            <a:off x="4854178" y="2271657"/>
            <a:ext cx="321469" cy="321469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475" y="2360954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04234" y="2272382"/>
            <a:ext cx="3075384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Практический подход: каждый модуль = готовый проект</a:t>
            </a:r>
            <a:endParaRPr lang="en-US" sz="784" dirty="0"/>
          </a:p>
        </p:txBody>
      </p:sp>
      <p:sp>
        <p:nvSpPr>
          <p:cNvPr id="12" name="Shape 7"/>
          <p:cNvSpPr/>
          <p:nvPr/>
        </p:nvSpPr>
        <p:spPr>
          <a:xfrm>
            <a:off x="764381" y="3086044"/>
            <a:ext cx="321469" cy="321469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678" y="3175341"/>
            <a:ext cx="142875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14438" y="3166774"/>
            <a:ext cx="293030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От технических основ до творческой реализации</a:t>
            </a:r>
            <a:endParaRPr lang="en-US" sz="784" dirty="0"/>
          </a:p>
        </p:txBody>
      </p:sp>
      <p:sp>
        <p:nvSpPr>
          <p:cNvPr id="15" name="Shape 9"/>
          <p:cNvSpPr/>
          <p:nvPr/>
        </p:nvSpPr>
        <p:spPr>
          <a:xfrm>
            <a:off x="4854178" y="3086044"/>
            <a:ext cx="321469" cy="321469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545" y="3175341"/>
            <a:ext cx="160734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304234" y="3166774"/>
            <a:ext cx="257794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Реальный результат: опубликованный трек</a:t>
            </a:r>
            <a:endParaRPr lang="en-US" sz="784" dirty="0"/>
          </a:p>
        </p:txBody>
      </p:sp>
      <p:sp>
        <p:nvSpPr>
          <p:cNvPr id="18" name="Shape 11"/>
          <p:cNvSpPr/>
          <p:nvPr/>
        </p:nvSpPr>
        <p:spPr>
          <a:xfrm>
            <a:off x="571500" y="3778988"/>
            <a:ext cx="8001000" cy="1174421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19" name="Shape 12"/>
          <p:cNvSpPr/>
          <p:nvPr/>
        </p:nvSpPr>
        <p:spPr>
          <a:xfrm>
            <a:off x="571500" y="3778988"/>
            <a:ext cx="8001000" cy="21431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0" name="Text 13"/>
          <p:cNvSpPr/>
          <p:nvPr/>
        </p:nvSpPr>
        <p:spPr>
          <a:xfrm>
            <a:off x="857250" y="3993300"/>
            <a:ext cx="74295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000000"/>
                </a:solidFill>
              </a:rPr>
              <a:t>Ваш следующий шаг</a:t>
            </a:r>
            <a:endParaRPr lang="en-US" sz="885" dirty="0"/>
          </a:p>
        </p:txBody>
      </p:sp>
      <p:sp>
        <p:nvSpPr>
          <p:cNvPr id="21" name="Text 14"/>
          <p:cNvSpPr/>
          <p:nvPr/>
        </p:nvSpPr>
        <p:spPr>
          <a:xfrm>
            <a:off x="857250" y="4271907"/>
            <a:ext cx="7429500" cy="4457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000000"/>
                </a:solidFill>
              </a:rPr>
              <a:t>Начните обучение и создайте свой первый
профессиональный релиз</a:t>
            </a:r>
            <a:endParaRPr lang="en-US" sz="119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10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Курс, который превратит вас в самостоятельного
музыкального продюсера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155836"/>
            <a:ext cx="6429375" cy="582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За 8 недель вы пройдете полный цикл создания музыки — от первого бита до публикации трека на стриминговых платформах. Курс построен на практике: каждый модуль завершается реальным проектом, который станет частью вашего портфолио.</a:t>
            </a:r>
            <a:endParaRPr lang="en-US" sz="834" dirty="0"/>
          </a:p>
        </p:txBody>
      </p:sp>
      <p:sp>
        <p:nvSpPr>
          <p:cNvPr id="5" name="Text 2"/>
          <p:cNvSpPr/>
          <p:nvPr/>
        </p:nvSpPr>
        <p:spPr>
          <a:xfrm>
            <a:off x="764381" y="2217381"/>
            <a:ext cx="34361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Формат обучения</a:t>
            </a:r>
            <a:endParaRPr lang="en-US" sz="9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1" y="2591702"/>
            <a:ext cx="125016" cy="1000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5122" y="2538850"/>
            <a:ext cx="2093426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Онлайн / Самостоятельное изучение</a:t>
            </a:r>
            <a:endParaRPr lang="en-US" sz="83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81" y="2854570"/>
            <a:ext cx="87511" cy="1000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37617" y="2801717"/>
            <a:ext cx="1253086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8 модулей, 30+ уроков</a:t>
            </a:r>
            <a:endParaRPr lang="en-US" sz="83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81" y="3117438"/>
            <a:ext cx="112514" cy="100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2620" y="3064585"/>
            <a:ext cx="1426713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8 практических проектов</a:t>
            </a:r>
            <a:endParaRPr lang="en-US" sz="83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81" y="3380305"/>
            <a:ext cx="100013" cy="1000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50119" y="3327453"/>
            <a:ext cx="2948276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Опционально: 12 недель при углублённой практике</a:t>
            </a:r>
            <a:endParaRPr lang="en-US" sz="834" dirty="0"/>
          </a:p>
        </p:txBody>
      </p:sp>
      <p:sp>
        <p:nvSpPr>
          <p:cNvPr id="14" name="Shape 7"/>
          <p:cNvSpPr/>
          <p:nvPr/>
        </p:nvSpPr>
        <p:spPr>
          <a:xfrm>
            <a:off x="571500" y="4140389"/>
            <a:ext cx="3821906" cy="700088"/>
          </a:xfrm>
          <a:prstGeom prst="rect">
            <a:avLst/>
          </a:prstGeom>
          <a:solidFill>
            <a:srgbClr val="F5F5F5"/>
          </a:solidFill>
          <a:ln w="18288">
            <a:solidFill>
              <a:srgbClr val="000000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750094" y="4283264"/>
            <a:ext cx="346471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Результат: готовый авторский трек
и навыки для самостоятельной работы</a:t>
            </a:r>
            <a:endParaRPr lang="en-US" sz="885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4881" y="2038787"/>
            <a:ext cx="3793331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236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Освойте все этапы музыкального продакшена
в одном курсе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120118"/>
            <a:ext cx="6786563" cy="38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Программа охватывает весь спектр навыков современного продюсера — от технических основ работы в DAW до творческих аспектов саунд-дизайна и маркетинга.</a:t>
            </a:r>
            <a:endParaRPr lang="en-US" sz="834" dirty="0"/>
          </a:p>
        </p:txBody>
      </p:sp>
      <p:sp>
        <p:nvSpPr>
          <p:cNvPr id="5" name="Text 2"/>
          <p:cNvSpPr/>
          <p:nvPr/>
        </p:nvSpPr>
        <p:spPr>
          <a:xfrm>
            <a:off x="571500" y="1758758"/>
            <a:ext cx="41648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Ключевые компетенции</a:t>
            </a:r>
            <a:endParaRPr lang="en-US" sz="987" dirty="0"/>
          </a:p>
        </p:txBody>
      </p:sp>
      <p:sp>
        <p:nvSpPr>
          <p:cNvPr id="6" name="Shape 3"/>
          <p:cNvSpPr/>
          <p:nvPr/>
        </p:nvSpPr>
        <p:spPr>
          <a:xfrm>
            <a:off x="728663" y="2308827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2387408"/>
            <a:ext cx="128588" cy="1285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43000" y="2371697"/>
            <a:ext cx="265772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Работа с цифровой звуковой станцией (DAW)</a:t>
            </a:r>
            <a:endParaRPr lang="en-US" sz="784" dirty="0"/>
          </a:p>
        </p:txBody>
      </p:sp>
      <p:sp>
        <p:nvSpPr>
          <p:cNvPr id="9" name="Shape 5"/>
          <p:cNvSpPr/>
          <p:nvPr/>
        </p:nvSpPr>
        <p:spPr>
          <a:xfrm>
            <a:off x="728663" y="2944620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4" y="3023202"/>
            <a:ext cx="128588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43000" y="3007491"/>
            <a:ext cx="2279052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Создание ритма, мелодии и гармонии</a:t>
            </a:r>
            <a:endParaRPr lang="en-US" sz="784" dirty="0"/>
          </a:p>
        </p:txBody>
      </p:sp>
      <p:sp>
        <p:nvSpPr>
          <p:cNvPr id="12" name="Shape 7"/>
          <p:cNvSpPr/>
          <p:nvPr/>
        </p:nvSpPr>
        <p:spPr>
          <a:xfrm>
            <a:off x="728663" y="3580414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70" y="3658995"/>
            <a:ext cx="160734" cy="1285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3000" y="3643285"/>
            <a:ext cx="205558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Работа с MIDI и аудио-материалом</a:t>
            </a:r>
            <a:endParaRPr lang="en-US" sz="784" dirty="0"/>
          </a:p>
        </p:txBody>
      </p:sp>
      <p:sp>
        <p:nvSpPr>
          <p:cNvPr id="15" name="Shape 9"/>
          <p:cNvSpPr/>
          <p:nvPr/>
        </p:nvSpPr>
        <p:spPr>
          <a:xfrm>
            <a:off x="728663" y="4216208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244" y="4294789"/>
            <a:ext cx="128588" cy="12858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143000" y="4279078"/>
            <a:ext cx="175747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Сведение и мастеринг треков</a:t>
            </a:r>
            <a:endParaRPr lang="en-US" sz="784" dirty="0"/>
          </a:p>
        </p:txBody>
      </p:sp>
      <p:sp>
        <p:nvSpPr>
          <p:cNvPr id="18" name="Shape 11"/>
          <p:cNvSpPr/>
          <p:nvPr/>
        </p:nvSpPr>
        <p:spPr>
          <a:xfrm>
            <a:off x="728663" y="4852002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207" y="4930583"/>
            <a:ext cx="144661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143000" y="4914872"/>
            <a:ext cx="2225892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Саунд-дизайн и креативные эффекты</a:t>
            </a:r>
            <a:endParaRPr lang="en-US" sz="784" dirty="0"/>
          </a:p>
        </p:txBody>
      </p:sp>
      <p:sp>
        <p:nvSpPr>
          <p:cNvPr id="21" name="Shape 13"/>
          <p:cNvSpPr/>
          <p:nvPr/>
        </p:nvSpPr>
        <p:spPr>
          <a:xfrm>
            <a:off x="728663" y="5487795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244" y="5566377"/>
            <a:ext cx="128588" cy="1285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143000" y="5550666"/>
            <a:ext cx="267452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Подготовка к релизу и базовое продвижение</a:t>
            </a:r>
            <a:endParaRPr lang="en-US" sz="784" dirty="0"/>
          </a:p>
        </p:txBody>
      </p:sp>
      <p:sp>
        <p:nvSpPr>
          <p:cNvPr id="24" name="Shape 15"/>
          <p:cNvSpPr/>
          <p:nvPr/>
        </p:nvSpPr>
        <p:spPr>
          <a:xfrm>
            <a:off x="5164931" y="2190955"/>
            <a:ext cx="3407569" cy="2714625"/>
          </a:xfrm>
          <a:prstGeom prst="rect">
            <a:avLst/>
          </a:prstGeom>
          <a:solidFill>
            <a:srgbClr val="F5F5F5"/>
          </a:solidFill>
          <a:ln w="18288">
            <a:solidFill>
              <a:srgbClr val="E0E0E0"/>
            </a:solidFill>
            <a:prstDash val="solid"/>
          </a:ln>
        </p:spPr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4931" y="2190955"/>
            <a:ext cx="3407569" cy="271462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164931" y="5048455"/>
            <a:ext cx="3407569" cy="414338"/>
          </a:xfrm>
          <a:prstGeom prst="rect">
            <a:avLst/>
          </a:prstGeom>
          <a:solidFill>
            <a:srgbClr val="F5F5F5"/>
          </a:solidFill>
          <a:ln w="18288">
            <a:solidFill>
              <a:srgbClr val="000000"/>
            </a:solidFill>
            <a:prstDash val="solid"/>
          </a:ln>
        </p:spPr>
      </p:sp>
      <p:sp>
        <p:nvSpPr>
          <p:cNvPr id="27" name="Text 17"/>
          <p:cNvSpPr/>
          <p:nvPr/>
        </p:nvSpPr>
        <p:spPr>
          <a:xfrm>
            <a:off x="5343525" y="5169898"/>
            <a:ext cx="30503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Уровень: от начального до среднего</a:t>
            </a:r>
            <a:endParaRPr lang="en-US" sz="78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870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Модуль 1–2: Фундамент — интерфейс и ритм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845809"/>
            <a:ext cx="7143750" cy="194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Первые два модуля закладывают техническую и ритмическую основу для всей дальнейшей работы.</a:t>
            </a:r>
            <a:endParaRPr lang="en-US" sz="834" dirty="0"/>
          </a:p>
        </p:txBody>
      </p:sp>
      <p:sp>
        <p:nvSpPr>
          <p:cNvPr id="5" name="Text 2"/>
          <p:cNvSpPr/>
          <p:nvPr/>
        </p:nvSpPr>
        <p:spPr>
          <a:xfrm>
            <a:off x="800100" y="1518745"/>
            <a:ext cx="34004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000000"/>
                </a:solidFill>
              </a:rPr>
              <a:t>Модуль 1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800100" y="1797351"/>
            <a:ext cx="3400425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Введение в музыкальный продакшен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800100" y="2147395"/>
            <a:ext cx="34004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666666"/>
                </a:solidFill>
              </a:rPr>
              <a:t>Ключевые темы</a:t>
            </a:r>
            <a:endParaRPr lang="en-US" sz="683" dirty="0"/>
          </a:p>
        </p:txBody>
      </p:sp>
      <p:sp>
        <p:nvSpPr>
          <p:cNvPr id="8" name="Text 5"/>
          <p:cNvSpPr/>
          <p:nvPr/>
        </p:nvSpPr>
        <p:spPr>
          <a:xfrm>
            <a:off x="800100" y="235456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9" name="Text 6"/>
          <p:cNvSpPr/>
          <p:nvPr/>
        </p:nvSpPr>
        <p:spPr>
          <a:xfrm>
            <a:off x="942975" y="2361707"/>
            <a:ext cx="190375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Интерфейс и настройка Ableton Live</a:t>
            </a:r>
            <a:endParaRPr lang="en-US" sz="780" dirty="0"/>
          </a:p>
        </p:txBody>
      </p:sp>
      <p:sp>
        <p:nvSpPr>
          <p:cNvPr id="10" name="Text 7"/>
          <p:cNvSpPr/>
          <p:nvPr/>
        </p:nvSpPr>
        <p:spPr>
          <a:xfrm>
            <a:off x="800100" y="2572448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11" name="Text 8"/>
          <p:cNvSpPr/>
          <p:nvPr/>
        </p:nvSpPr>
        <p:spPr>
          <a:xfrm>
            <a:off x="942975" y="2579591"/>
            <a:ext cx="240565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Работа с клипами, сэмплами и библиотеками</a:t>
            </a:r>
            <a:endParaRPr lang="en-US" sz="780" dirty="0"/>
          </a:p>
        </p:txBody>
      </p:sp>
      <p:sp>
        <p:nvSpPr>
          <p:cNvPr id="12" name="Text 9"/>
          <p:cNvSpPr/>
          <p:nvPr/>
        </p:nvSpPr>
        <p:spPr>
          <a:xfrm>
            <a:off x="800100" y="2790332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13" name="Text 10"/>
          <p:cNvSpPr/>
          <p:nvPr/>
        </p:nvSpPr>
        <p:spPr>
          <a:xfrm>
            <a:off x="942975" y="2797476"/>
            <a:ext cx="174128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Организация файлов и проектов</a:t>
            </a:r>
            <a:endParaRPr lang="en-US" sz="780" dirty="0"/>
          </a:p>
        </p:txBody>
      </p:sp>
      <p:sp>
        <p:nvSpPr>
          <p:cNvPr id="14" name="Text 11"/>
          <p:cNvSpPr/>
          <p:nvPr/>
        </p:nvSpPr>
        <p:spPr>
          <a:xfrm>
            <a:off x="800100" y="3008216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15" name="Text 12"/>
          <p:cNvSpPr/>
          <p:nvPr/>
        </p:nvSpPr>
        <p:spPr>
          <a:xfrm>
            <a:off x="942975" y="3015360"/>
            <a:ext cx="18172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Создание первого лупа из 8 баров</a:t>
            </a:r>
            <a:endParaRPr lang="en-US" sz="780" dirty="0"/>
          </a:p>
        </p:txBody>
      </p:sp>
      <p:sp>
        <p:nvSpPr>
          <p:cNvPr id="16" name="Text 13"/>
          <p:cNvSpPr/>
          <p:nvPr/>
        </p:nvSpPr>
        <p:spPr>
          <a:xfrm>
            <a:off x="800100" y="3333257"/>
            <a:ext cx="34004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666666"/>
                </a:solidFill>
              </a:rPr>
              <a:t>Навыки</a:t>
            </a:r>
            <a:endParaRPr lang="en-US" sz="683" dirty="0"/>
          </a:p>
        </p:txBody>
      </p:sp>
      <p:sp>
        <p:nvSpPr>
          <p:cNvPr id="17" name="Text 14"/>
          <p:cNvSpPr/>
          <p:nvPr/>
        </p:nvSpPr>
        <p:spPr>
          <a:xfrm>
            <a:off x="800100" y="3540426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18" name="Text 15"/>
          <p:cNvSpPr/>
          <p:nvPr/>
        </p:nvSpPr>
        <p:spPr>
          <a:xfrm>
            <a:off x="942975" y="3547570"/>
            <a:ext cx="13229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Навигация в интерфейсе</a:t>
            </a:r>
            <a:endParaRPr lang="en-US" sz="780" dirty="0"/>
          </a:p>
        </p:txBody>
      </p:sp>
      <p:sp>
        <p:nvSpPr>
          <p:cNvPr id="19" name="Text 16"/>
          <p:cNvSpPr/>
          <p:nvPr/>
        </p:nvSpPr>
        <p:spPr>
          <a:xfrm>
            <a:off x="800100" y="3758310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20" name="Text 17"/>
          <p:cNvSpPr/>
          <p:nvPr/>
        </p:nvSpPr>
        <p:spPr>
          <a:xfrm>
            <a:off x="942975" y="3765454"/>
            <a:ext cx="158119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Работа с клипами и сэмплами</a:t>
            </a:r>
            <a:endParaRPr lang="en-US" sz="780" dirty="0"/>
          </a:p>
        </p:txBody>
      </p:sp>
      <p:sp>
        <p:nvSpPr>
          <p:cNvPr id="21" name="Text 18"/>
          <p:cNvSpPr/>
          <p:nvPr/>
        </p:nvSpPr>
        <p:spPr>
          <a:xfrm>
            <a:off x="800100" y="3976195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22" name="Text 19"/>
          <p:cNvSpPr/>
          <p:nvPr/>
        </p:nvSpPr>
        <p:spPr>
          <a:xfrm>
            <a:off x="942975" y="3983338"/>
            <a:ext cx="137687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Экспорт простого проекта</a:t>
            </a:r>
            <a:endParaRPr lang="en-US" sz="780" dirty="0"/>
          </a:p>
        </p:txBody>
      </p:sp>
      <p:sp>
        <p:nvSpPr>
          <p:cNvPr id="23" name="Shape 20"/>
          <p:cNvSpPr/>
          <p:nvPr/>
        </p:nvSpPr>
        <p:spPr>
          <a:xfrm>
            <a:off x="800100" y="4265516"/>
            <a:ext cx="3400425" cy="5643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4" name="Shape 21"/>
          <p:cNvSpPr/>
          <p:nvPr/>
        </p:nvSpPr>
        <p:spPr>
          <a:xfrm>
            <a:off x="800100" y="4265516"/>
            <a:ext cx="3400425" cy="14288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5" name="Text 22"/>
          <p:cNvSpPr/>
          <p:nvPr/>
        </p:nvSpPr>
        <p:spPr>
          <a:xfrm>
            <a:off x="942975" y="4386960"/>
            <a:ext cx="311467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0000"/>
                </a:solidFill>
              </a:rPr>
              <a:t>Практический результат</a:t>
            </a:r>
            <a:endParaRPr lang="en-US" sz="634" dirty="0"/>
          </a:p>
        </p:txBody>
      </p:sp>
      <p:sp>
        <p:nvSpPr>
          <p:cNvPr id="26" name="Text 23"/>
          <p:cNvSpPr/>
          <p:nvPr/>
        </p:nvSpPr>
        <p:spPr>
          <a:xfrm>
            <a:off x="942975" y="4561982"/>
            <a:ext cx="31146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Мини-трек (луп из 8 баров)</a:t>
            </a:r>
            <a:endParaRPr lang="en-US" sz="734" dirty="0"/>
          </a:p>
        </p:txBody>
      </p:sp>
      <p:sp>
        <p:nvSpPr>
          <p:cNvPr id="27" name="Text 24"/>
          <p:cNvSpPr/>
          <p:nvPr/>
        </p:nvSpPr>
        <p:spPr>
          <a:xfrm>
            <a:off x="4943475" y="1518745"/>
            <a:ext cx="34004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000000"/>
                </a:solidFill>
              </a:rPr>
              <a:t>Модуль 2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4943475" y="1797351"/>
            <a:ext cx="3400425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Основы ритма и битмейкинга</a:t>
            </a:r>
            <a:endParaRPr lang="en-US" sz="987" dirty="0"/>
          </a:p>
        </p:txBody>
      </p:sp>
      <p:sp>
        <p:nvSpPr>
          <p:cNvPr id="29" name="Text 26"/>
          <p:cNvSpPr/>
          <p:nvPr/>
        </p:nvSpPr>
        <p:spPr>
          <a:xfrm>
            <a:off x="4943475" y="2147395"/>
            <a:ext cx="34004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666666"/>
                </a:solidFill>
              </a:rPr>
              <a:t>Ключевые темы</a:t>
            </a:r>
            <a:endParaRPr lang="en-US" sz="683" dirty="0"/>
          </a:p>
        </p:txBody>
      </p:sp>
      <p:sp>
        <p:nvSpPr>
          <p:cNvPr id="30" name="Text 27"/>
          <p:cNvSpPr/>
          <p:nvPr/>
        </p:nvSpPr>
        <p:spPr>
          <a:xfrm>
            <a:off x="4943475" y="235456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31" name="Text 28"/>
          <p:cNvSpPr/>
          <p:nvPr/>
        </p:nvSpPr>
        <p:spPr>
          <a:xfrm>
            <a:off x="5086350" y="2361707"/>
            <a:ext cx="140483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Темп, размер, грув и swing</a:t>
            </a:r>
            <a:endParaRPr lang="en-US" sz="780" dirty="0"/>
          </a:p>
        </p:txBody>
      </p:sp>
      <p:sp>
        <p:nvSpPr>
          <p:cNvPr id="32" name="Text 29"/>
          <p:cNvSpPr/>
          <p:nvPr/>
        </p:nvSpPr>
        <p:spPr>
          <a:xfrm>
            <a:off x="4943475" y="2572448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33" name="Text 30"/>
          <p:cNvSpPr/>
          <p:nvPr/>
        </p:nvSpPr>
        <p:spPr>
          <a:xfrm>
            <a:off x="5086350" y="2579591"/>
            <a:ext cx="1263166" cy="1514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Программирование </a:t>
            </a:r>
            <a:r>
              <a:rPr lang="en-US" sz="780" dirty="0" err="1">
                <a:solidFill>
                  <a:srgbClr val="333333"/>
                </a:solidFill>
              </a:rPr>
              <a:t>ударных</a:t>
            </a:r>
            <a:r>
              <a:rPr lang="en-US" sz="780" dirty="0">
                <a:solidFill>
                  <a:srgbClr val="333333"/>
                </a:solidFill>
              </a:rPr>
              <a:t> </a:t>
            </a:r>
            <a:endParaRPr lang="en-US" sz="780" dirty="0"/>
          </a:p>
        </p:txBody>
      </p:sp>
      <p:sp>
        <p:nvSpPr>
          <p:cNvPr id="34" name="Text 31"/>
          <p:cNvSpPr/>
          <p:nvPr/>
        </p:nvSpPr>
        <p:spPr>
          <a:xfrm>
            <a:off x="4943475" y="2790332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35" name="Text 32"/>
          <p:cNvSpPr/>
          <p:nvPr/>
        </p:nvSpPr>
        <p:spPr>
          <a:xfrm>
            <a:off x="5086350" y="2797476"/>
            <a:ext cx="220828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Создание MIDI-паттернов разных жанров</a:t>
            </a:r>
            <a:endParaRPr lang="en-US" sz="780" dirty="0"/>
          </a:p>
        </p:txBody>
      </p:sp>
      <p:sp>
        <p:nvSpPr>
          <p:cNvPr id="36" name="Text 33"/>
          <p:cNvSpPr/>
          <p:nvPr/>
        </p:nvSpPr>
        <p:spPr>
          <a:xfrm>
            <a:off x="4943475" y="3008216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37" name="Text 34"/>
          <p:cNvSpPr/>
          <p:nvPr/>
        </p:nvSpPr>
        <p:spPr>
          <a:xfrm>
            <a:off x="5086350" y="3015360"/>
            <a:ext cx="119426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Работа с Groove-пулом</a:t>
            </a:r>
            <a:endParaRPr lang="en-US" sz="780" dirty="0"/>
          </a:p>
        </p:txBody>
      </p:sp>
      <p:sp>
        <p:nvSpPr>
          <p:cNvPr id="38" name="Text 35"/>
          <p:cNvSpPr/>
          <p:nvPr/>
        </p:nvSpPr>
        <p:spPr>
          <a:xfrm>
            <a:off x="4943475" y="3333257"/>
            <a:ext cx="34004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666666"/>
                </a:solidFill>
              </a:rPr>
              <a:t>Навыки</a:t>
            </a:r>
            <a:endParaRPr lang="en-US" sz="683" dirty="0"/>
          </a:p>
        </p:txBody>
      </p:sp>
      <p:sp>
        <p:nvSpPr>
          <p:cNvPr id="39" name="Text 36"/>
          <p:cNvSpPr/>
          <p:nvPr/>
        </p:nvSpPr>
        <p:spPr>
          <a:xfrm>
            <a:off x="4943475" y="3540426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40" name="Text 37"/>
          <p:cNvSpPr/>
          <p:nvPr/>
        </p:nvSpPr>
        <p:spPr>
          <a:xfrm>
            <a:off x="5086350" y="3547570"/>
            <a:ext cx="153738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Программирование ударных</a:t>
            </a:r>
            <a:endParaRPr lang="en-US" sz="780" dirty="0"/>
          </a:p>
        </p:txBody>
      </p:sp>
      <p:sp>
        <p:nvSpPr>
          <p:cNvPr id="41" name="Text 38"/>
          <p:cNvSpPr/>
          <p:nvPr/>
        </p:nvSpPr>
        <p:spPr>
          <a:xfrm>
            <a:off x="4943475" y="3758310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42" name="Text 39"/>
          <p:cNvSpPr/>
          <p:nvPr/>
        </p:nvSpPr>
        <p:spPr>
          <a:xfrm>
            <a:off x="5086350" y="3765454"/>
            <a:ext cx="84354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Работа с грувом</a:t>
            </a:r>
            <a:endParaRPr lang="en-US" sz="780" dirty="0"/>
          </a:p>
        </p:txBody>
      </p:sp>
      <p:sp>
        <p:nvSpPr>
          <p:cNvPr id="43" name="Text 40"/>
          <p:cNvSpPr/>
          <p:nvPr/>
        </p:nvSpPr>
        <p:spPr>
          <a:xfrm>
            <a:off x="4943475" y="3976195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•</a:t>
            </a:r>
            <a:endParaRPr lang="en-US" sz="734" dirty="0"/>
          </a:p>
        </p:txBody>
      </p:sp>
      <p:sp>
        <p:nvSpPr>
          <p:cNvPr id="44" name="Text 41"/>
          <p:cNvSpPr/>
          <p:nvPr/>
        </p:nvSpPr>
        <p:spPr>
          <a:xfrm>
            <a:off x="5086350" y="3983338"/>
            <a:ext cx="156523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Создание ритмических лупов</a:t>
            </a:r>
            <a:endParaRPr lang="en-US" sz="780" dirty="0"/>
          </a:p>
        </p:txBody>
      </p:sp>
      <p:sp>
        <p:nvSpPr>
          <p:cNvPr id="45" name="Shape 42"/>
          <p:cNvSpPr/>
          <p:nvPr/>
        </p:nvSpPr>
        <p:spPr>
          <a:xfrm>
            <a:off x="4943475" y="4265516"/>
            <a:ext cx="3400425" cy="5643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46" name="Shape 43"/>
          <p:cNvSpPr/>
          <p:nvPr/>
        </p:nvSpPr>
        <p:spPr>
          <a:xfrm>
            <a:off x="4943475" y="4265516"/>
            <a:ext cx="3400425" cy="14288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7" name="Text 44"/>
          <p:cNvSpPr/>
          <p:nvPr/>
        </p:nvSpPr>
        <p:spPr>
          <a:xfrm>
            <a:off x="5086350" y="4372673"/>
            <a:ext cx="311467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00000"/>
                </a:solidFill>
              </a:rPr>
              <a:t>Практический результат</a:t>
            </a:r>
            <a:endParaRPr lang="en-US" sz="634" dirty="0"/>
          </a:p>
        </p:txBody>
      </p:sp>
      <p:sp>
        <p:nvSpPr>
          <p:cNvPr id="48" name="Text 45"/>
          <p:cNvSpPr/>
          <p:nvPr/>
        </p:nvSpPr>
        <p:spPr>
          <a:xfrm>
            <a:off x="5086350" y="4547695"/>
            <a:ext cx="3114675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Готовый ритм-трек (бит + перкуссия)</a:t>
            </a:r>
            <a:endParaRPr lang="en-US" sz="73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20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Модуль 3–4: Музыкальная теория и структура трека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845809"/>
            <a:ext cx="7143750" cy="194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Переход от ритма к полноценной композиции: мелодия, гармония, бас и аранжировка.</a:t>
            </a:r>
            <a:endParaRPr lang="en-US" sz="834" dirty="0"/>
          </a:p>
        </p:txBody>
      </p:sp>
      <p:sp>
        <p:nvSpPr>
          <p:cNvPr id="5" name="Text 2"/>
          <p:cNvSpPr/>
          <p:nvPr/>
        </p:nvSpPr>
        <p:spPr>
          <a:xfrm>
            <a:off x="800100" y="1483026"/>
            <a:ext cx="41290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Модуль 3: Мелодия, гармония и бас</a:t>
            </a:r>
            <a:endParaRPr lang="en-US" sz="987" dirty="0"/>
          </a:p>
        </p:txBody>
      </p:sp>
      <p:sp>
        <p:nvSpPr>
          <p:cNvPr id="6" name="Text 3"/>
          <p:cNvSpPr/>
          <p:nvPr/>
        </p:nvSpPr>
        <p:spPr>
          <a:xfrm>
            <a:off x="800100" y="1804495"/>
            <a:ext cx="4129088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Тональности, гаммы и построение аккордов. Создание мелодий и бас-линий. Работа с синтезаторами: Simpler, Analog, Operator. Использование MIDI-эффектов для создания музыкальной основы трека.</a:t>
            </a:r>
            <a:endParaRPr lang="en-US" sz="834" dirty="0"/>
          </a:p>
        </p:txBody>
      </p:sp>
      <p:sp>
        <p:nvSpPr>
          <p:cNvPr id="7" name="Shape 4"/>
          <p:cNvSpPr/>
          <p:nvPr/>
        </p:nvSpPr>
        <p:spPr>
          <a:xfrm>
            <a:off x="800100" y="2735973"/>
            <a:ext cx="4129088" cy="5143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8" name="Shape 5"/>
          <p:cNvSpPr/>
          <p:nvPr/>
        </p:nvSpPr>
        <p:spPr>
          <a:xfrm>
            <a:off x="800100" y="2735973"/>
            <a:ext cx="21431" cy="51435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9" name="Text 6"/>
          <p:cNvSpPr/>
          <p:nvPr/>
        </p:nvSpPr>
        <p:spPr>
          <a:xfrm>
            <a:off x="800100" y="2735973"/>
            <a:ext cx="4129088" cy="514350"/>
          </a:xfrm>
          <a:prstGeom prst="rect">
            <a:avLst/>
          </a:prstGeom>
          <a:noFill/>
          <a:ln/>
        </p:spPr>
        <p:txBody>
          <a:bodyPr wrap="square" lIns="153035" tIns="102108" rIns="153035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Практический результат: музыкальная основа трека (ритм, бас, мелодия)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800100" y="3814679"/>
            <a:ext cx="41290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Модуль 4: Аранжировка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800100" y="4136148"/>
            <a:ext cx="4129088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Структура трека: интро, куплет, дроп, аутро. Работа в Arrangement View с таймлайном. Динамика и развитие композиции. Автоматизация параметров и эффектов. Добавление переходов и build-up'ов.</a:t>
            </a:r>
            <a:endParaRPr lang="en-US" sz="834" dirty="0"/>
          </a:p>
        </p:txBody>
      </p:sp>
      <p:sp>
        <p:nvSpPr>
          <p:cNvPr id="12" name="Shape 9"/>
          <p:cNvSpPr/>
          <p:nvPr/>
        </p:nvSpPr>
        <p:spPr>
          <a:xfrm>
            <a:off x="800100" y="4884762"/>
            <a:ext cx="4129088" cy="5143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13" name="Shape 10"/>
          <p:cNvSpPr/>
          <p:nvPr/>
        </p:nvSpPr>
        <p:spPr>
          <a:xfrm>
            <a:off x="800100" y="4884762"/>
            <a:ext cx="21431" cy="51435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4" name="Text 11"/>
          <p:cNvSpPr/>
          <p:nvPr/>
        </p:nvSpPr>
        <p:spPr>
          <a:xfrm>
            <a:off x="800100" y="4884762"/>
            <a:ext cx="4129088" cy="514350"/>
          </a:xfrm>
          <a:prstGeom prst="rect">
            <a:avLst/>
          </a:prstGeom>
          <a:noFill/>
          <a:ln/>
        </p:spPr>
        <p:txBody>
          <a:bodyPr wrap="square" lIns="153035" tIns="102108" rIns="153035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Практический результат: черновая версия полного трека (draft arrangement)</a:t>
            </a:r>
            <a:endParaRPr lang="en-US" sz="784" dirty="0"/>
          </a:p>
        </p:txBody>
      </p:sp>
      <p:sp>
        <p:nvSpPr>
          <p:cNvPr id="15" name="Shape 12"/>
          <p:cNvSpPr/>
          <p:nvPr/>
        </p:nvSpPr>
        <p:spPr>
          <a:xfrm>
            <a:off x="5514975" y="1290145"/>
            <a:ext cx="3057525" cy="3571875"/>
          </a:xfrm>
          <a:prstGeom prst="rect">
            <a:avLst/>
          </a:prstGeom>
          <a:solidFill>
            <a:srgbClr val="F5F5F5"/>
          </a:solidFill>
          <a:ln w="18288">
            <a:solidFill>
              <a:srgbClr val="E0E0E0"/>
            </a:solidFill>
            <a:prstDash val="solid"/>
          </a:ln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975" y="1290145"/>
            <a:ext cx="305752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43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21469"/>
            <a:ext cx="800100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Модуль 5–6: Звук и сведение — создание
профессионального звучания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048680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1048680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5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942975" y="1098686"/>
            <a:ext cx="1911121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Саунд-дизайн и эффекты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942975" y="1455874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8" name="Text 5"/>
          <p:cNvSpPr/>
          <p:nvPr/>
        </p:nvSpPr>
        <p:spPr>
          <a:xfrm>
            <a:off x="1071590" y="1420155"/>
            <a:ext cx="289087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Основы синтеза: осцилляторы, фильтры, LFO, ADSR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942975" y="1665889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10" name="Text 7"/>
          <p:cNvSpPr/>
          <p:nvPr/>
        </p:nvSpPr>
        <p:spPr>
          <a:xfrm>
            <a:off x="1071590" y="1630170"/>
            <a:ext cx="296596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Работа с синтезаторами: Analog, Wavetable, Operator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942975" y="1875904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12" name="Text 9"/>
          <p:cNvSpPr/>
          <p:nvPr/>
        </p:nvSpPr>
        <p:spPr>
          <a:xfrm>
            <a:off x="1071590" y="1840185"/>
            <a:ext cx="289785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Креативная обработка: EQ, Reverb, Delay, Saturation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942975" y="2085919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14" name="Text 11"/>
          <p:cNvSpPr/>
          <p:nvPr/>
        </p:nvSpPr>
        <p:spPr>
          <a:xfrm>
            <a:off x="1071590" y="2050200"/>
            <a:ext cx="196824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Создание лидов, пэдов и FX-звуков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942975" y="2324509"/>
            <a:ext cx="34682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Навыки: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942975" y="2531678"/>
            <a:ext cx="346829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Создание уникальных звуков, обработка аудио-материала</a:t>
            </a:r>
            <a:endParaRPr lang="en-US" sz="780" dirty="0"/>
          </a:p>
        </p:txBody>
      </p:sp>
      <p:sp>
        <p:nvSpPr>
          <p:cNvPr id="17" name="Shape 14"/>
          <p:cNvSpPr/>
          <p:nvPr/>
        </p:nvSpPr>
        <p:spPr>
          <a:xfrm>
            <a:off x="942975" y="2795997"/>
            <a:ext cx="3468291" cy="275034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18" name="Shape 15"/>
          <p:cNvSpPr/>
          <p:nvPr/>
        </p:nvSpPr>
        <p:spPr>
          <a:xfrm>
            <a:off x="942975" y="2795997"/>
            <a:ext cx="21431" cy="275034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9" name="Text 16"/>
          <p:cNvSpPr/>
          <p:nvPr/>
        </p:nvSpPr>
        <p:spPr>
          <a:xfrm>
            <a:off x="1050131" y="2853147"/>
            <a:ext cx="325397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Итог: уникальное авторское звучание трека</a:t>
            </a:r>
            <a:endParaRPr lang="en-US" sz="734" dirty="0"/>
          </a:p>
        </p:txBody>
      </p:sp>
      <p:sp>
        <p:nvSpPr>
          <p:cNvPr id="20" name="Shape 17"/>
          <p:cNvSpPr/>
          <p:nvPr/>
        </p:nvSpPr>
        <p:spPr>
          <a:xfrm>
            <a:off x="571500" y="3199619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1" name="Text 18"/>
          <p:cNvSpPr/>
          <p:nvPr/>
        </p:nvSpPr>
        <p:spPr>
          <a:xfrm>
            <a:off x="571500" y="3199619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6</a:t>
            </a:r>
            <a:endParaRPr lang="en-US" sz="885" dirty="0"/>
          </a:p>
        </p:txBody>
      </p:sp>
      <p:sp>
        <p:nvSpPr>
          <p:cNvPr id="22" name="Text 19"/>
          <p:cNvSpPr/>
          <p:nvPr/>
        </p:nvSpPr>
        <p:spPr>
          <a:xfrm>
            <a:off x="942975" y="3249625"/>
            <a:ext cx="134933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Сведение (Mixing)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942975" y="3606812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24" name="Text 21"/>
          <p:cNvSpPr/>
          <p:nvPr/>
        </p:nvSpPr>
        <p:spPr>
          <a:xfrm>
            <a:off x="1071590" y="3571094"/>
            <a:ext cx="159048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Баланс уровней и панорама</a:t>
            </a:r>
            <a:endParaRPr lang="en-US" sz="834" dirty="0"/>
          </a:p>
        </p:txBody>
      </p:sp>
      <p:sp>
        <p:nvSpPr>
          <p:cNvPr id="25" name="Text 22"/>
          <p:cNvSpPr/>
          <p:nvPr/>
        </p:nvSpPr>
        <p:spPr>
          <a:xfrm>
            <a:off x="942975" y="3816827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26" name="Text 23"/>
          <p:cNvSpPr/>
          <p:nvPr/>
        </p:nvSpPr>
        <p:spPr>
          <a:xfrm>
            <a:off x="1071590" y="3781109"/>
            <a:ext cx="1530827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Эквализация и компрессия</a:t>
            </a:r>
            <a:endParaRPr lang="en-US" sz="834" dirty="0"/>
          </a:p>
        </p:txBody>
      </p:sp>
      <p:sp>
        <p:nvSpPr>
          <p:cNvPr id="27" name="Text 24"/>
          <p:cNvSpPr/>
          <p:nvPr/>
        </p:nvSpPr>
        <p:spPr>
          <a:xfrm>
            <a:off x="942975" y="4026843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28" name="Text 25"/>
          <p:cNvSpPr/>
          <p:nvPr/>
        </p:nvSpPr>
        <p:spPr>
          <a:xfrm>
            <a:off x="1071590" y="3991124"/>
            <a:ext cx="186013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Работа с сабмиксами и группами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942975" y="4236858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30" name="Text 27"/>
          <p:cNvSpPr/>
          <p:nvPr/>
        </p:nvSpPr>
        <p:spPr>
          <a:xfrm>
            <a:off x="1071590" y="4201139"/>
            <a:ext cx="2704467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Пространственная обработка и проверка микса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942975" y="4475448"/>
            <a:ext cx="34682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Навыки: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942975" y="4682617"/>
            <a:ext cx="346829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Сведение каналов, контроль баланса, компрессоры и лимитеры</a:t>
            </a:r>
            <a:endParaRPr lang="en-US" sz="780" dirty="0"/>
          </a:p>
        </p:txBody>
      </p:sp>
      <p:sp>
        <p:nvSpPr>
          <p:cNvPr id="33" name="Shape 30"/>
          <p:cNvSpPr/>
          <p:nvPr/>
        </p:nvSpPr>
        <p:spPr>
          <a:xfrm>
            <a:off x="942975" y="4946935"/>
            <a:ext cx="3468291" cy="275034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4" name="Shape 31"/>
          <p:cNvSpPr/>
          <p:nvPr/>
        </p:nvSpPr>
        <p:spPr>
          <a:xfrm>
            <a:off x="942975" y="4946935"/>
            <a:ext cx="21431" cy="275034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5" name="Text 32"/>
          <p:cNvSpPr/>
          <p:nvPr/>
        </p:nvSpPr>
        <p:spPr>
          <a:xfrm>
            <a:off x="1050131" y="5004085"/>
            <a:ext cx="325397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Итог: сведённый трек (pre-master)</a:t>
            </a:r>
            <a:endParaRPr lang="en-US" sz="734" dirty="0"/>
          </a:p>
        </p:txBody>
      </p:sp>
      <p:sp>
        <p:nvSpPr>
          <p:cNvPr id="36" name="Shape 33"/>
          <p:cNvSpPr/>
          <p:nvPr/>
        </p:nvSpPr>
        <p:spPr>
          <a:xfrm>
            <a:off x="4732734" y="1048680"/>
            <a:ext cx="3839766" cy="2500313"/>
          </a:xfrm>
          <a:prstGeom prst="rect">
            <a:avLst/>
          </a:prstGeom>
          <a:solidFill>
            <a:srgbClr val="F5F5F5"/>
          </a:solidFill>
          <a:ln w="18288">
            <a:solidFill>
              <a:srgbClr val="E0E0E0"/>
            </a:solidFill>
            <a:prstDash val="solid"/>
          </a:ln>
        </p:spPr>
      </p:sp>
      <p:pic>
        <p:nvPicPr>
          <p:cNvPr id="3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34" y="1048680"/>
            <a:ext cx="3839766" cy="25003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898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21469"/>
            <a:ext cx="8001000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Модуль 7–8: Финализация и выход в свет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774371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774371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7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942975" y="824378"/>
            <a:ext cx="812685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Мастеринг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942975" y="1181565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8" name="Text 5"/>
          <p:cNvSpPr/>
          <p:nvPr/>
        </p:nvSpPr>
        <p:spPr>
          <a:xfrm>
            <a:off x="1071590" y="1145846"/>
            <a:ext cx="149778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Цели и задачи мастеринга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942975" y="1391580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10" name="Text 7"/>
          <p:cNvSpPr/>
          <p:nvPr/>
        </p:nvSpPr>
        <p:spPr>
          <a:xfrm>
            <a:off x="1071590" y="1355861"/>
            <a:ext cx="28467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Работа с мастер-цепью: EQ, компрессия, лимитинг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942975" y="1601595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12" name="Text 9"/>
          <p:cNvSpPr/>
          <p:nvPr/>
        </p:nvSpPr>
        <p:spPr>
          <a:xfrm>
            <a:off x="1071590" y="1565877"/>
            <a:ext cx="289854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Референсы и сравнение с коммерческими треками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942975" y="1811610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14" name="Text 11"/>
          <p:cNvSpPr/>
          <p:nvPr/>
        </p:nvSpPr>
        <p:spPr>
          <a:xfrm>
            <a:off x="1071590" y="1775892"/>
            <a:ext cx="1651992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Экспорт финального мастера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942975" y="2050200"/>
            <a:ext cx="34682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Навыки: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942975" y="2257369"/>
            <a:ext cx="346829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Финальная обработка, контроль громкости, экспорт</a:t>
            </a:r>
            <a:endParaRPr lang="en-US" sz="780" dirty="0"/>
          </a:p>
        </p:txBody>
      </p:sp>
      <p:sp>
        <p:nvSpPr>
          <p:cNvPr id="17" name="Shape 14"/>
          <p:cNvSpPr/>
          <p:nvPr/>
        </p:nvSpPr>
        <p:spPr>
          <a:xfrm>
            <a:off x="942975" y="2521688"/>
            <a:ext cx="3468291" cy="275034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18" name="Shape 15"/>
          <p:cNvSpPr/>
          <p:nvPr/>
        </p:nvSpPr>
        <p:spPr>
          <a:xfrm>
            <a:off x="942975" y="2521688"/>
            <a:ext cx="21431" cy="275034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9" name="Text 16"/>
          <p:cNvSpPr/>
          <p:nvPr/>
        </p:nvSpPr>
        <p:spPr>
          <a:xfrm>
            <a:off x="1050131" y="2578838"/>
            <a:ext cx="325397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Итог: мастер-версия трека (готовая к релизу)</a:t>
            </a:r>
            <a:endParaRPr lang="en-US" sz="734" dirty="0"/>
          </a:p>
        </p:txBody>
      </p:sp>
      <p:sp>
        <p:nvSpPr>
          <p:cNvPr id="20" name="Shape 17"/>
          <p:cNvSpPr/>
          <p:nvPr/>
        </p:nvSpPr>
        <p:spPr>
          <a:xfrm>
            <a:off x="571500" y="2925310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1" name="Text 18"/>
          <p:cNvSpPr/>
          <p:nvPr/>
        </p:nvSpPr>
        <p:spPr>
          <a:xfrm>
            <a:off x="571500" y="2925310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8</a:t>
            </a:r>
            <a:endParaRPr lang="en-US" sz="885" dirty="0"/>
          </a:p>
        </p:txBody>
      </p:sp>
      <p:sp>
        <p:nvSpPr>
          <p:cNvPr id="22" name="Text 19"/>
          <p:cNvSpPr/>
          <p:nvPr/>
        </p:nvSpPr>
        <p:spPr>
          <a:xfrm>
            <a:off x="942975" y="2975316"/>
            <a:ext cx="223886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Дистрибуция и продвижение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942975" y="3332504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24" name="Text 21"/>
          <p:cNvSpPr/>
          <p:nvPr/>
        </p:nvSpPr>
        <p:spPr>
          <a:xfrm>
            <a:off x="1071590" y="3296785"/>
            <a:ext cx="199500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Подготовка метаданных и обложки</a:t>
            </a:r>
            <a:endParaRPr lang="en-US" sz="834" dirty="0"/>
          </a:p>
        </p:txBody>
      </p:sp>
      <p:sp>
        <p:nvSpPr>
          <p:cNvPr id="25" name="Text 22"/>
          <p:cNvSpPr/>
          <p:nvPr/>
        </p:nvSpPr>
        <p:spPr>
          <a:xfrm>
            <a:off x="942975" y="3542519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26" name="Text 23"/>
          <p:cNvSpPr/>
          <p:nvPr/>
        </p:nvSpPr>
        <p:spPr>
          <a:xfrm>
            <a:off x="1071590" y="3506800"/>
            <a:ext cx="30400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Загрузка на дистрибьюторы (DistroKid, Tunecore и др.)</a:t>
            </a:r>
            <a:endParaRPr lang="en-US" sz="834" dirty="0"/>
          </a:p>
        </p:txBody>
      </p:sp>
      <p:sp>
        <p:nvSpPr>
          <p:cNvPr id="27" name="Text 24"/>
          <p:cNvSpPr/>
          <p:nvPr/>
        </p:nvSpPr>
        <p:spPr>
          <a:xfrm>
            <a:off x="942975" y="3752534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28" name="Text 25"/>
          <p:cNvSpPr/>
          <p:nvPr/>
        </p:nvSpPr>
        <p:spPr>
          <a:xfrm>
            <a:off x="1071590" y="3716815"/>
            <a:ext cx="333967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Основы продвижения в соцсетях и стриминговых сервисах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942975" y="4122558"/>
            <a:ext cx="57178" cy="800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00"/>
              </a:lnSpc>
              <a:buNone/>
            </a:pPr>
            <a:r>
              <a:rPr lang="en-US" sz="411" dirty="0">
                <a:solidFill>
                  <a:srgbClr val="000000"/>
                </a:solidFill>
              </a:rPr>
              <a:t>●</a:t>
            </a:r>
            <a:endParaRPr lang="en-US" sz="411" dirty="0"/>
          </a:p>
        </p:txBody>
      </p:sp>
      <p:sp>
        <p:nvSpPr>
          <p:cNvPr id="30" name="Text 27"/>
          <p:cNvSpPr/>
          <p:nvPr/>
        </p:nvSpPr>
        <p:spPr>
          <a:xfrm>
            <a:off x="1071590" y="4086839"/>
            <a:ext cx="292185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Построение аудитории и работа с обратной связью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942975" y="4361148"/>
            <a:ext cx="34682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Навыки: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942975" y="4568317"/>
            <a:ext cx="346829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Публикация музыки, базовый маркетинг, работа с платформами</a:t>
            </a:r>
            <a:endParaRPr lang="en-US" sz="780" dirty="0"/>
          </a:p>
        </p:txBody>
      </p:sp>
      <p:sp>
        <p:nvSpPr>
          <p:cNvPr id="33" name="Shape 30"/>
          <p:cNvSpPr/>
          <p:nvPr/>
        </p:nvSpPr>
        <p:spPr>
          <a:xfrm>
            <a:off x="942975" y="4832635"/>
            <a:ext cx="3468291" cy="435769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4" name="Shape 31"/>
          <p:cNvSpPr/>
          <p:nvPr/>
        </p:nvSpPr>
        <p:spPr>
          <a:xfrm>
            <a:off x="942975" y="4832635"/>
            <a:ext cx="21431" cy="435769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5" name="Text 32"/>
          <p:cNvSpPr/>
          <p:nvPr/>
        </p:nvSpPr>
        <p:spPr>
          <a:xfrm>
            <a:off x="1050131" y="4889785"/>
            <a:ext cx="325397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00000"/>
                </a:solidFill>
              </a:rPr>
              <a:t>Итог: опубликованный трек на стриминговых платформах</a:t>
            </a:r>
            <a:endParaRPr lang="en-US" sz="734" dirty="0"/>
          </a:p>
        </p:txBody>
      </p:sp>
      <p:sp>
        <p:nvSpPr>
          <p:cNvPr id="36" name="Shape 33"/>
          <p:cNvSpPr/>
          <p:nvPr/>
        </p:nvSpPr>
        <p:spPr>
          <a:xfrm>
            <a:off x="4732734" y="774371"/>
            <a:ext cx="3839766" cy="2500313"/>
          </a:xfrm>
          <a:prstGeom prst="rect">
            <a:avLst/>
          </a:prstGeom>
          <a:solidFill>
            <a:srgbClr val="F5F5F5"/>
          </a:solidFill>
          <a:ln w="18288">
            <a:solidFill>
              <a:srgbClr val="E0E0E0"/>
            </a:solidFill>
            <a:prstDash val="solid"/>
          </a:ln>
        </p:spPr>
      </p:sp>
      <p:pic>
        <p:nvPicPr>
          <p:cNvPr id="3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34" y="774371"/>
            <a:ext cx="3839766" cy="25003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578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Финальный проект — ваш первый
профессиональный релиз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048680"/>
            <a:ext cx="6786563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Кульминация курса — создание полноценного авторского трека длительностью 3–4 минуты, который пройдет все этапы от концепции до публикации на стриминговых платформах.</a:t>
            </a:r>
            <a:endParaRPr lang="en-US" sz="834" dirty="0"/>
          </a:p>
        </p:txBody>
      </p:sp>
      <p:sp>
        <p:nvSpPr>
          <p:cNvPr id="5" name="Shape 2"/>
          <p:cNvSpPr/>
          <p:nvPr/>
        </p:nvSpPr>
        <p:spPr>
          <a:xfrm>
            <a:off x="714375" y="1728732"/>
            <a:ext cx="228600" cy="228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714375" y="1728732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1</a:t>
            </a:r>
            <a:endParaRPr lang="en-US" sz="734" dirty="0"/>
          </a:p>
        </p:txBody>
      </p:sp>
      <p:sp>
        <p:nvSpPr>
          <p:cNvPr id="7" name="Text 4"/>
          <p:cNvSpPr/>
          <p:nvPr/>
        </p:nvSpPr>
        <p:spPr>
          <a:xfrm>
            <a:off x="1050131" y="1763027"/>
            <a:ext cx="297043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Разработка идеи и создание ритмической основы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714375" y="2228794"/>
            <a:ext cx="228600" cy="228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9" name="Text 6"/>
          <p:cNvSpPr/>
          <p:nvPr/>
        </p:nvSpPr>
        <p:spPr>
          <a:xfrm>
            <a:off x="714375" y="2228794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2</a:t>
            </a:r>
            <a:endParaRPr lang="en-US" sz="734" dirty="0"/>
          </a:p>
        </p:txBody>
      </p:sp>
      <p:sp>
        <p:nvSpPr>
          <p:cNvPr id="10" name="Text 7"/>
          <p:cNvSpPr/>
          <p:nvPr/>
        </p:nvSpPr>
        <p:spPr>
          <a:xfrm>
            <a:off x="1050131" y="2263090"/>
            <a:ext cx="225834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Написание мелодии, гармонии и баса</a:t>
            </a:r>
            <a:endParaRPr lang="en-US" sz="784" dirty="0"/>
          </a:p>
        </p:txBody>
      </p:sp>
      <p:sp>
        <p:nvSpPr>
          <p:cNvPr id="11" name="Shape 8"/>
          <p:cNvSpPr/>
          <p:nvPr/>
        </p:nvSpPr>
        <p:spPr>
          <a:xfrm>
            <a:off x="714375" y="2728857"/>
            <a:ext cx="228600" cy="228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2" name="Text 9"/>
          <p:cNvSpPr/>
          <p:nvPr/>
        </p:nvSpPr>
        <p:spPr>
          <a:xfrm>
            <a:off x="714375" y="2728857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3</a:t>
            </a:r>
            <a:endParaRPr lang="en-US" sz="734" dirty="0"/>
          </a:p>
        </p:txBody>
      </p:sp>
      <p:sp>
        <p:nvSpPr>
          <p:cNvPr id="13" name="Text 10"/>
          <p:cNvSpPr/>
          <p:nvPr/>
        </p:nvSpPr>
        <p:spPr>
          <a:xfrm>
            <a:off x="1050131" y="2763152"/>
            <a:ext cx="280983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Аранжировка и структурирование композиции</a:t>
            </a:r>
            <a:endParaRPr lang="en-US" sz="784" dirty="0"/>
          </a:p>
        </p:txBody>
      </p:sp>
      <p:sp>
        <p:nvSpPr>
          <p:cNvPr id="14" name="Shape 11"/>
          <p:cNvSpPr/>
          <p:nvPr/>
        </p:nvSpPr>
        <p:spPr>
          <a:xfrm>
            <a:off x="714375" y="3228919"/>
            <a:ext cx="228600" cy="228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5" name="Text 12"/>
          <p:cNvSpPr/>
          <p:nvPr/>
        </p:nvSpPr>
        <p:spPr>
          <a:xfrm>
            <a:off x="714375" y="3228919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4</a:t>
            </a:r>
            <a:endParaRPr lang="en-US" sz="734" dirty="0"/>
          </a:p>
        </p:txBody>
      </p:sp>
      <p:sp>
        <p:nvSpPr>
          <p:cNvPr id="16" name="Text 13"/>
          <p:cNvSpPr/>
          <p:nvPr/>
        </p:nvSpPr>
        <p:spPr>
          <a:xfrm>
            <a:off x="1050131" y="3263215"/>
            <a:ext cx="2874187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Саунд-дизайн и создание уникального звучания</a:t>
            </a:r>
            <a:endParaRPr lang="en-US" sz="784" dirty="0"/>
          </a:p>
        </p:txBody>
      </p:sp>
      <p:sp>
        <p:nvSpPr>
          <p:cNvPr id="17" name="Shape 14"/>
          <p:cNvSpPr/>
          <p:nvPr/>
        </p:nvSpPr>
        <p:spPr>
          <a:xfrm>
            <a:off x="714375" y="3728982"/>
            <a:ext cx="228600" cy="228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8" name="Text 15"/>
          <p:cNvSpPr/>
          <p:nvPr/>
        </p:nvSpPr>
        <p:spPr>
          <a:xfrm>
            <a:off x="714375" y="3728982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5</a:t>
            </a:r>
            <a:endParaRPr lang="en-US" sz="734" dirty="0"/>
          </a:p>
        </p:txBody>
      </p:sp>
      <p:sp>
        <p:nvSpPr>
          <p:cNvPr id="19" name="Text 16"/>
          <p:cNvSpPr/>
          <p:nvPr/>
        </p:nvSpPr>
        <p:spPr>
          <a:xfrm>
            <a:off x="1050131" y="3763277"/>
            <a:ext cx="13255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Сведение и мастеринг</a:t>
            </a:r>
            <a:endParaRPr lang="en-US" sz="784" dirty="0"/>
          </a:p>
        </p:txBody>
      </p:sp>
      <p:sp>
        <p:nvSpPr>
          <p:cNvPr id="20" name="Shape 17"/>
          <p:cNvSpPr/>
          <p:nvPr/>
        </p:nvSpPr>
        <p:spPr>
          <a:xfrm>
            <a:off x="714375" y="4229044"/>
            <a:ext cx="228600" cy="228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1" name="Text 18"/>
          <p:cNvSpPr/>
          <p:nvPr/>
        </p:nvSpPr>
        <p:spPr>
          <a:xfrm>
            <a:off x="714375" y="4229044"/>
            <a:ext cx="228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6</a:t>
            </a:r>
            <a:endParaRPr lang="en-US" sz="734" dirty="0"/>
          </a:p>
        </p:txBody>
      </p:sp>
      <p:sp>
        <p:nvSpPr>
          <p:cNvPr id="22" name="Text 19"/>
          <p:cNvSpPr/>
          <p:nvPr/>
        </p:nvSpPr>
        <p:spPr>
          <a:xfrm>
            <a:off x="1050131" y="4263340"/>
            <a:ext cx="192951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Подготовка метаданных и релиз</a:t>
            </a:r>
            <a:endParaRPr lang="en-US" sz="784" dirty="0"/>
          </a:p>
        </p:txBody>
      </p:sp>
      <p:sp>
        <p:nvSpPr>
          <p:cNvPr id="23" name="Shape 20"/>
          <p:cNvSpPr/>
          <p:nvPr/>
        </p:nvSpPr>
        <p:spPr>
          <a:xfrm>
            <a:off x="5884664" y="1628719"/>
            <a:ext cx="2687836" cy="2428875"/>
          </a:xfrm>
          <a:prstGeom prst="rect">
            <a:avLst/>
          </a:prstGeom>
          <a:solidFill>
            <a:srgbClr val="F5F5F5"/>
          </a:solidFill>
          <a:ln w="18288">
            <a:solidFill>
              <a:srgbClr val="E0E0E0"/>
            </a:solidFill>
            <a:prstDash val="solid"/>
          </a:ln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664" y="1628719"/>
            <a:ext cx="2687836" cy="2428875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571500" y="4736250"/>
            <a:ext cx="8001000" cy="664369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6" name="Shape 22"/>
          <p:cNvSpPr/>
          <p:nvPr/>
        </p:nvSpPr>
        <p:spPr>
          <a:xfrm>
            <a:off x="571500" y="4736250"/>
            <a:ext cx="8001000" cy="21431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7" name="Text 23"/>
          <p:cNvSpPr/>
          <p:nvPr/>
        </p:nvSpPr>
        <p:spPr>
          <a:xfrm>
            <a:off x="785813" y="4864838"/>
            <a:ext cx="7572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РЕЗУЛЬТАТ</a:t>
            </a:r>
            <a:endParaRPr lang="en-US" sz="784" dirty="0"/>
          </a:p>
        </p:txBody>
      </p:sp>
      <p:sp>
        <p:nvSpPr>
          <p:cNvPr id="28" name="Text 24"/>
          <p:cNvSpPr/>
          <p:nvPr/>
        </p:nvSpPr>
        <p:spPr>
          <a:xfrm>
            <a:off x="785813" y="5079150"/>
            <a:ext cx="7572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Готовый трек в вашем портфолио и опыт полного цикла продакшена</a:t>
            </a:r>
            <a:endParaRPr lang="en-US" sz="78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62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5781" y="357188"/>
            <a:ext cx="8072438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Результаты обучения — навыки профессионального продюсера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35781" y="760084"/>
            <a:ext cx="714375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По завершении курса вы получите комплексные навыки, необходимые для самостоятельной работы над музыкой на профессиональном уровне.</a:t>
            </a:r>
            <a:endParaRPr lang="en-US" sz="834" dirty="0"/>
          </a:p>
        </p:txBody>
      </p:sp>
      <p:sp>
        <p:nvSpPr>
          <p:cNvPr id="5" name="Shape 2"/>
          <p:cNvSpPr/>
          <p:nvPr/>
        </p:nvSpPr>
        <p:spPr>
          <a:xfrm>
            <a:off x="678656" y="1497285"/>
            <a:ext cx="321469" cy="321469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1586582"/>
            <a:ext cx="178594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1925910"/>
            <a:ext cx="2286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Технические навыки</a:t>
            </a:r>
            <a:endParaRPr lang="en-US" sz="885" dirty="0"/>
          </a:p>
        </p:txBody>
      </p:sp>
      <p:sp>
        <p:nvSpPr>
          <p:cNvPr id="8" name="Text 4"/>
          <p:cNvSpPr/>
          <p:nvPr/>
        </p:nvSpPr>
        <p:spPr>
          <a:xfrm>
            <a:off x="678656" y="2261667"/>
            <a:ext cx="2286000" cy="150019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Уверенная работа в Ableton Live</a:t>
            </a:r>
            <a:endParaRPr lang="en-US" sz="780" dirty="0"/>
          </a:p>
        </p:txBody>
      </p:sp>
      <p:sp>
        <p:nvSpPr>
          <p:cNvPr id="9" name="Text 5"/>
          <p:cNvSpPr/>
          <p:nvPr/>
        </p:nvSpPr>
        <p:spPr>
          <a:xfrm>
            <a:off x="678656" y="2468835"/>
            <a:ext cx="2286000" cy="300038"/>
          </a:xfrm>
          <a:prstGeom prst="rect">
            <a:avLst/>
          </a:prstGeom>
          <a:noFill/>
          <a:ln/>
        </p:spPr>
        <p:txBody>
          <a:bodyPr wrap="squar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Создание полных треков от начала до конца</a:t>
            </a:r>
            <a:endParaRPr lang="en-US" sz="780" dirty="0"/>
          </a:p>
        </p:txBody>
      </p:sp>
      <p:sp>
        <p:nvSpPr>
          <p:cNvPr id="10" name="Text 6"/>
          <p:cNvSpPr/>
          <p:nvPr/>
        </p:nvSpPr>
        <p:spPr>
          <a:xfrm>
            <a:off x="678656" y="2826023"/>
            <a:ext cx="2286000" cy="300038"/>
          </a:xfrm>
          <a:prstGeom prst="rect">
            <a:avLst/>
          </a:prstGeom>
          <a:noFill/>
          <a:ln/>
        </p:spPr>
        <p:txBody>
          <a:bodyPr wrap="squar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Понимание основ теории музыки и синтеза</a:t>
            </a:r>
            <a:endParaRPr lang="en-US" sz="780" dirty="0"/>
          </a:p>
        </p:txBody>
      </p:sp>
      <p:sp>
        <p:nvSpPr>
          <p:cNvPr id="11" name="Text 7"/>
          <p:cNvSpPr/>
          <p:nvPr/>
        </p:nvSpPr>
        <p:spPr>
          <a:xfrm>
            <a:off x="678656" y="3183210"/>
            <a:ext cx="2286000" cy="300038"/>
          </a:xfrm>
          <a:prstGeom prst="rect">
            <a:avLst/>
          </a:prstGeom>
          <a:noFill/>
          <a:ln/>
        </p:spPr>
        <p:txBody>
          <a:bodyPr wrap="squar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Владение техниками сведения и мастеринга</a:t>
            </a:r>
            <a:endParaRPr lang="en-US" sz="780" dirty="0"/>
          </a:p>
        </p:txBody>
      </p:sp>
      <p:sp>
        <p:nvSpPr>
          <p:cNvPr id="12" name="Text 8"/>
          <p:cNvSpPr/>
          <p:nvPr/>
        </p:nvSpPr>
        <p:spPr>
          <a:xfrm>
            <a:off x="678656" y="2290242"/>
            <a:ext cx="64322" cy="899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463" dirty="0">
                <a:solidFill>
                  <a:srgbClr val="000000"/>
                </a:solidFill>
              </a:rPr>
              <a:t>●</a:t>
            </a:r>
            <a:endParaRPr lang="en-US" sz="463" dirty="0"/>
          </a:p>
        </p:txBody>
      </p:sp>
      <p:sp>
        <p:nvSpPr>
          <p:cNvPr id="13" name="Text 9"/>
          <p:cNvSpPr/>
          <p:nvPr/>
        </p:nvSpPr>
        <p:spPr>
          <a:xfrm>
            <a:off x="678656" y="2497410"/>
            <a:ext cx="64322" cy="899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463" dirty="0">
                <a:solidFill>
                  <a:srgbClr val="000000"/>
                </a:solidFill>
              </a:rPr>
              <a:t>●</a:t>
            </a:r>
            <a:endParaRPr lang="en-US" sz="463" dirty="0"/>
          </a:p>
        </p:txBody>
      </p:sp>
      <p:sp>
        <p:nvSpPr>
          <p:cNvPr id="14" name="Text 10"/>
          <p:cNvSpPr/>
          <p:nvPr/>
        </p:nvSpPr>
        <p:spPr>
          <a:xfrm>
            <a:off x="678656" y="2854598"/>
            <a:ext cx="64322" cy="899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463" dirty="0">
                <a:solidFill>
                  <a:srgbClr val="000000"/>
                </a:solidFill>
              </a:rPr>
              <a:t>●</a:t>
            </a:r>
            <a:endParaRPr lang="en-US" sz="463" dirty="0"/>
          </a:p>
        </p:txBody>
      </p:sp>
      <p:sp>
        <p:nvSpPr>
          <p:cNvPr id="15" name="Text 11"/>
          <p:cNvSpPr/>
          <p:nvPr/>
        </p:nvSpPr>
        <p:spPr>
          <a:xfrm>
            <a:off x="678656" y="3211785"/>
            <a:ext cx="64322" cy="899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463" dirty="0">
                <a:solidFill>
                  <a:srgbClr val="000000"/>
                </a:solidFill>
              </a:rPr>
              <a:t>●</a:t>
            </a:r>
            <a:endParaRPr lang="en-US" sz="463" dirty="0"/>
          </a:p>
        </p:txBody>
      </p:sp>
      <p:sp>
        <p:nvSpPr>
          <p:cNvPr id="16" name="Shape 12"/>
          <p:cNvSpPr/>
          <p:nvPr/>
        </p:nvSpPr>
        <p:spPr>
          <a:xfrm>
            <a:off x="3429000" y="1497285"/>
            <a:ext cx="321469" cy="321469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156" y="1586582"/>
            <a:ext cx="107156" cy="1428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429000" y="1925910"/>
            <a:ext cx="2286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Творческие компетенции</a:t>
            </a:r>
            <a:endParaRPr lang="en-US" sz="885" dirty="0"/>
          </a:p>
        </p:txBody>
      </p:sp>
      <p:sp>
        <p:nvSpPr>
          <p:cNvPr id="19" name="Text 14"/>
          <p:cNvSpPr/>
          <p:nvPr/>
        </p:nvSpPr>
        <p:spPr>
          <a:xfrm>
            <a:off x="3429000" y="2261667"/>
            <a:ext cx="2286000" cy="300038"/>
          </a:xfrm>
          <a:prstGeom prst="rect">
            <a:avLst/>
          </a:prstGeom>
          <a:noFill/>
          <a:ln/>
        </p:spPr>
        <p:txBody>
          <a:bodyPr wrap="squar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Способность воплощать музыкальные идеи в готовые треки</a:t>
            </a:r>
            <a:endParaRPr lang="en-US" sz="780" dirty="0"/>
          </a:p>
        </p:txBody>
      </p:sp>
      <p:sp>
        <p:nvSpPr>
          <p:cNvPr id="20" name="Text 15"/>
          <p:cNvSpPr/>
          <p:nvPr/>
        </p:nvSpPr>
        <p:spPr>
          <a:xfrm>
            <a:off x="3429000" y="2618854"/>
            <a:ext cx="2286000" cy="300038"/>
          </a:xfrm>
          <a:prstGeom prst="rect">
            <a:avLst/>
          </a:prstGeom>
          <a:noFill/>
          <a:ln/>
        </p:spPr>
        <p:txBody>
          <a:bodyPr wrap="squar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Навыки саунд-дизайна и создания уникального звучания</a:t>
            </a:r>
            <a:endParaRPr lang="en-US" sz="780" dirty="0"/>
          </a:p>
        </p:txBody>
      </p:sp>
      <p:sp>
        <p:nvSpPr>
          <p:cNvPr id="21" name="Text 16"/>
          <p:cNvSpPr/>
          <p:nvPr/>
        </p:nvSpPr>
        <p:spPr>
          <a:xfrm>
            <a:off x="3429000" y="2976042"/>
            <a:ext cx="2286000" cy="300038"/>
          </a:xfrm>
          <a:prstGeom prst="rect">
            <a:avLst/>
          </a:prstGeom>
          <a:noFill/>
          <a:ln/>
        </p:spPr>
        <p:txBody>
          <a:bodyPr wrap="squar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Понимание структуры и драматургии композиции</a:t>
            </a:r>
            <a:endParaRPr lang="en-US" sz="780" dirty="0"/>
          </a:p>
        </p:txBody>
      </p:sp>
      <p:sp>
        <p:nvSpPr>
          <p:cNvPr id="22" name="Text 17"/>
          <p:cNvSpPr/>
          <p:nvPr/>
        </p:nvSpPr>
        <p:spPr>
          <a:xfrm>
            <a:off x="3429000" y="2290242"/>
            <a:ext cx="64322" cy="899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463" dirty="0">
                <a:solidFill>
                  <a:srgbClr val="000000"/>
                </a:solidFill>
              </a:rPr>
              <a:t>●</a:t>
            </a:r>
            <a:endParaRPr lang="en-US" sz="463" dirty="0"/>
          </a:p>
        </p:txBody>
      </p:sp>
      <p:sp>
        <p:nvSpPr>
          <p:cNvPr id="23" name="Text 18"/>
          <p:cNvSpPr/>
          <p:nvPr/>
        </p:nvSpPr>
        <p:spPr>
          <a:xfrm>
            <a:off x="3429000" y="2647429"/>
            <a:ext cx="64322" cy="899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463" dirty="0">
                <a:solidFill>
                  <a:srgbClr val="000000"/>
                </a:solidFill>
              </a:rPr>
              <a:t>●</a:t>
            </a:r>
            <a:endParaRPr lang="en-US" sz="463" dirty="0"/>
          </a:p>
        </p:txBody>
      </p:sp>
      <p:sp>
        <p:nvSpPr>
          <p:cNvPr id="24" name="Text 19"/>
          <p:cNvSpPr/>
          <p:nvPr/>
        </p:nvSpPr>
        <p:spPr>
          <a:xfrm>
            <a:off x="3429000" y="3004617"/>
            <a:ext cx="64322" cy="899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463" dirty="0">
                <a:solidFill>
                  <a:srgbClr val="000000"/>
                </a:solidFill>
              </a:rPr>
              <a:t>●</a:t>
            </a:r>
            <a:endParaRPr lang="en-US" sz="463" dirty="0"/>
          </a:p>
        </p:txBody>
      </p:sp>
      <p:sp>
        <p:nvSpPr>
          <p:cNvPr id="25" name="Shape 20"/>
          <p:cNvSpPr/>
          <p:nvPr/>
        </p:nvSpPr>
        <p:spPr>
          <a:xfrm>
            <a:off x="6179344" y="1497285"/>
            <a:ext cx="321469" cy="321469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711" y="1586582"/>
            <a:ext cx="160734" cy="142875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6179344" y="1925910"/>
            <a:ext cx="2286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Практический опыт</a:t>
            </a:r>
            <a:endParaRPr lang="en-US" sz="885" dirty="0"/>
          </a:p>
        </p:txBody>
      </p:sp>
      <p:sp>
        <p:nvSpPr>
          <p:cNvPr id="28" name="Text 22"/>
          <p:cNvSpPr/>
          <p:nvPr/>
        </p:nvSpPr>
        <p:spPr>
          <a:xfrm>
            <a:off x="6179344" y="2261667"/>
            <a:ext cx="2286000" cy="300038"/>
          </a:xfrm>
          <a:prstGeom prst="rect">
            <a:avLst/>
          </a:prstGeom>
          <a:noFill/>
          <a:ln/>
        </p:spPr>
        <p:txBody>
          <a:bodyPr wrap="squar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Портфолио из 8+ практических проектов</a:t>
            </a:r>
            <a:endParaRPr lang="en-US" sz="780" dirty="0"/>
          </a:p>
        </p:txBody>
      </p:sp>
      <p:sp>
        <p:nvSpPr>
          <p:cNvPr id="29" name="Text 23"/>
          <p:cNvSpPr/>
          <p:nvPr/>
        </p:nvSpPr>
        <p:spPr>
          <a:xfrm>
            <a:off x="6179344" y="2618854"/>
            <a:ext cx="2286000" cy="150019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Опубликованный авторский трек</a:t>
            </a:r>
            <a:endParaRPr lang="en-US" sz="780" dirty="0"/>
          </a:p>
        </p:txBody>
      </p:sp>
      <p:sp>
        <p:nvSpPr>
          <p:cNvPr id="30" name="Text 24"/>
          <p:cNvSpPr/>
          <p:nvPr/>
        </p:nvSpPr>
        <p:spPr>
          <a:xfrm>
            <a:off x="6179344" y="2826023"/>
            <a:ext cx="2286000" cy="150019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80" dirty="0">
                <a:solidFill>
                  <a:srgbClr val="333333"/>
                </a:solidFill>
              </a:rPr>
              <a:t>Готовность к коммерческим релизам</a:t>
            </a:r>
            <a:endParaRPr lang="en-US" sz="780" dirty="0"/>
          </a:p>
        </p:txBody>
      </p:sp>
      <p:sp>
        <p:nvSpPr>
          <p:cNvPr id="31" name="Text 25"/>
          <p:cNvSpPr/>
          <p:nvPr/>
        </p:nvSpPr>
        <p:spPr>
          <a:xfrm>
            <a:off x="6179344" y="2290242"/>
            <a:ext cx="64322" cy="899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463" dirty="0">
                <a:solidFill>
                  <a:srgbClr val="000000"/>
                </a:solidFill>
              </a:rPr>
              <a:t>●</a:t>
            </a:r>
            <a:endParaRPr lang="en-US" sz="463" dirty="0"/>
          </a:p>
        </p:txBody>
      </p:sp>
      <p:sp>
        <p:nvSpPr>
          <p:cNvPr id="32" name="Text 26"/>
          <p:cNvSpPr/>
          <p:nvPr/>
        </p:nvSpPr>
        <p:spPr>
          <a:xfrm>
            <a:off x="6179344" y="2647429"/>
            <a:ext cx="64322" cy="899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463" dirty="0">
                <a:solidFill>
                  <a:srgbClr val="000000"/>
                </a:solidFill>
              </a:rPr>
              <a:t>●</a:t>
            </a:r>
            <a:endParaRPr lang="en-US" sz="463" dirty="0"/>
          </a:p>
        </p:txBody>
      </p:sp>
      <p:sp>
        <p:nvSpPr>
          <p:cNvPr id="33" name="Text 27"/>
          <p:cNvSpPr/>
          <p:nvPr/>
        </p:nvSpPr>
        <p:spPr>
          <a:xfrm>
            <a:off x="6179344" y="2854598"/>
            <a:ext cx="64322" cy="899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463" dirty="0">
                <a:solidFill>
                  <a:srgbClr val="000000"/>
                </a:solidFill>
              </a:rPr>
              <a:t>●</a:t>
            </a:r>
            <a:endParaRPr lang="en-US" sz="463" dirty="0"/>
          </a:p>
        </p:txBody>
      </p:sp>
      <p:sp>
        <p:nvSpPr>
          <p:cNvPr id="34" name="Shape 28"/>
          <p:cNvSpPr/>
          <p:nvPr/>
        </p:nvSpPr>
        <p:spPr>
          <a:xfrm>
            <a:off x="535781" y="3833292"/>
            <a:ext cx="3946922" cy="1071563"/>
          </a:xfrm>
          <a:prstGeom prst="rect">
            <a:avLst/>
          </a:prstGeom>
          <a:solidFill>
            <a:srgbClr val="F5F5F5"/>
          </a:solidFill>
          <a:ln w="18288">
            <a:solidFill>
              <a:srgbClr val="E0E0E0"/>
            </a:solidFill>
            <a:prstDash val="solid"/>
          </a:ln>
        </p:spPr>
      </p:sp>
      <p:pic>
        <p:nvPicPr>
          <p:cNvPr id="3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781" y="3833292"/>
            <a:ext cx="3946922" cy="1071563"/>
          </a:xfrm>
          <a:prstGeom prst="rect">
            <a:avLst/>
          </a:prstGeom>
        </p:spPr>
      </p:pic>
      <p:sp>
        <p:nvSpPr>
          <p:cNvPr id="36" name="Shape 29"/>
          <p:cNvSpPr/>
          <p:nvPr/>
        </p:nvSpPr>
        <p:spPr>
          <a:xfrm>
            <a:off x="4661297" y="3833292"/>
            <a:ext cx="3946922" cy="1071563"/>
          </a:xfrm>
          <a:prstGeom prst="rect">
            <a:avLst/>
          </a:prstGeom>
          <a:solidFill>
            <a:srgbClr val="F5F5F5"/>
          </a:solidFill>
          <a:ln w="18288">
            <a:solidFill>
              <a:srgbClr val="E0E0E0"/>
            </a:solidFill>
            <a:prstDash val="solid"/>
          </a:ln>
        </p:spPr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1297" y="3833292"/>
            <a:ext cx="3946922" cy="10715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895</Words>
  <Application>Microsoft Office PowerPoint</Application>
  <PresentationFormat>Экран (16:9)</PresentationFormat>
  <Paragraphs>185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NAMECA</cp:lastModifiedBy>
  <cp:revision>2</cp:revision>
  <dcterms:created xsi:type="dcterms:W3CDTF">2025-11-11T11:35:33Z</dcterms:created>
  <dcterms:modified xsi:type="dcterms:W3CDTF">2025-11-28T08:10:40Z</dcterms:modified>
</cp:coreProperties>
</file>